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7.xml" ContentType="application/vnd.openxmlformats-officedocument.drawingml.chart+xml"/>
  <Override PartName="/ppt/notesSlides/notesSlide36.xml" ContentType="application/vnd.openxmlformats-officedocument.presentationml.notesSlide+xml"/>
  <Override PartName="/ppt/charts/chart8.xml" ContentType="application/vnd.openxmlformats-officedocument.drawingml.chart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65" r:id="rId4"/>
    <p:sldId id="290" r:id="rId5"/>
    <p:sldId id="258" r:id="rId6"/>
    <p:sldId id="264" r:id="rId7"/>
    <p:sldId id="259" r:id="rId8"/>
    <p:sldId id="266" r:id="rId9"/>
    <p:sldId id="261" r:id="rId10"/>
    <p:sldId id="262" r:id="rId11"/>
    <p:sldId id="267" r:id="rId12"/>
    <p:sldId id="263" r:id="rId13"/>
    <p:sldId id="268" r:id="rId14"/>
    <p:sldId id="269" r:id="rId15"/>
    <p:sldId id="270" r:id="rId16"/>
    <p:sldId id="278" r:id="rId17"/>
    <p:sldId id="271" r:id="rId18"/>
    <p:sldId id="272" r:id="rId19"/>
    <p:sldId id="274" r:id="rId20"/>
    <p:sldId id="276" r:id="rId21"/>
    <p:sldId id="277" r:id="rId22"/>
    <p:sldId id="279" r:id="rId23"/>
    <p:sldId id="280" r:id="rId24"/>
    <p:sldId id="292" r:id="rId25"/>
    <p:sldId id="293" r:id="rId26"/>
    <p:sldId id="282" r:id="rId27"/>
    <p:sldId id="291" r:id="rId28"/>
    <p:sldId id="284" r:id="rId29"/>
    <p:sldId id="285" r:id="rId30"/>
    <p:sldId id="286" r:id="rId31"/>
    <p:sldId id="287" r:id="rId32"/>
    <p:sldId id="289" r:id="rId33"/>
    <p:sldId id="298" r:id="rId34"/>
    <p:sldId id="294" r:id="rId35"/>
    <p:sldId id="296" r:id="rId36"/>
    <p:sldId id="295" r:id="rId37"/>
    <p:sldId id="297" r:id="rId3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Black and White Copies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528925619834711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28374655647383E-2"/>
                  <c:y val="-4.1666666666666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057851239669422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58677685950403E-2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Sheet1!$C$2:$F$2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2011-12</c:v>
                </c:pt>
              </c:strCache>
            </c:strRef>
          </c:cat>
          <c:val>
            <c:numRef>
              <c:f>Sheet1!$C$3:$F$3</c:f>
              <c:numCache>
                <c:formatCode>_(* #,##0_);_(* \(#,##0\);_(* "-"??_);_(@_)</c:formatCode>
                <c:ptCount val="4"/>
                <c:pt idx="0">
                  <c:v>20181485</c:v>
                </c:pt>
                <c:pt idx="1">
                  <c:v>11089309</c:v>
                </c:pt>
                <c:pt idx="2" formatCode="#,##0">
                  <c:v>10576877</c:v>
                </c:pt>
                <c:pt idx="3" formatCode="#,##0">
                  <c:v>11198511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8813056"/>
        <c:axId val="118815744"/>
        <c:axId val="0"/>
      </c:bar3DChart>
      <c:catAx>
        <c:axId val="11881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8815744"/>
        <c:crosses val="autoZero"/>
        <c:auto val="1"/>
        <c:lblAlgn val="ctr"/>
        <c:lblOffset val="100"/>
        <c:noMultiLvlLbl val="0"/>
      </c:catAx>
      <c:valAx>
        <c:axId val="1188157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 dirty="0"/>
                  <a:t>Number</a:t>
                </a:r>
                <a:r>
                  <a:rPr lang="en-US" sz="1400" b="1" baseline="0" dirty="0"/>
                  <a:t> of C</a:t>
                </a:r>
                <a:r>
                  <a:rPr lang="en-US" sz="1400" b="1" dirty="0"/>
                  <a:t>opies</a:t>
                </a:r>
              </a:p>
            </c:rich>
          </c:tx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88130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796352"/>
        <c:axId val="19797888"/>
        <c:axId val="0"/>
      </c:bar3DChart>
      <c:catAx>
        <c:axId val="1979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797888"/>
        <c:crosses val="autoZero"/>
        <c:auto val="1"/>
        <c:lblAlgn val="ctr"/>
        <c:lblOffset val="100"/>
        <c:noMultiLvlLbl val="0"/>
      </c:catAx>
      <c:valAx>
        <c:axId val="197978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</a:t>
                </a:r>
                <a:r>
                  <a:rPr lang="en-US" baseline="0" dirty="0"/>
                  <a:t> of C</a:t>
                </a:r>
                <a:r>
                  <a:rPr lang="en-US" dirty="0"/>
                  <a:t>opies</a:t>
                </a:r>
              </a:p>
            </c:rich>
          </c:tx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197963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6210550317727"/>
          <c:y val="3.8058238003268456E-2"/>
          <c:w val="0.83822742755718016"/>
          <c:h val="0.810575199326499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Color Copies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3333333333333333E-2"/>
                  <c:y val="-8.796296296296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23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111111111111108E-2"/>
                  <c:y val="-5.5555555555555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105738233397806E-2"/>
                  <c:y val="-4.0677966101694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Sheet1!$C$8:$F$8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2011-12</c:v>
                </c:pt>
              </c:strCache>
            </c:strRef>
          </c:cat>
          <c:val>
            <c:numRef>
              <c:f>Sheet1!$C$9:$F$9</c:f>
              <c:numCache>
                <c:formatCode>_(* #,##0_);_(* \(#,##0\);_(* "-"??_);_(@_)</c:formatCode>
                <c:ptCount val="4"/>
                <c:pt idx="0">
                  <c:v>353206</c:v>
                </c:pt>
                <c:pt idx="1">
                  <c:v>203003</c:v>
                </c:pt>
                <c:pt idx="2" formatCode="#,##0">
                  <c:v>364969</c:v>
                </c:pt>
                <c:pt idx="3" formatCode="#,##0">
                  <c:v>360151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817984"/>
        <c:axId val="19820928"/>
        <c:axId val="0"/>
      </c:bar3DChart>
      <c:catAx>
        <c:axId val="198179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9820928"/>
        <c:crosses val="autoZero"/>
        <c:auto val="1"/>
        <c:lblAlgn val="ctr"/>
        <c:lblOffset val="100"/>
        <c:noMultiLvlLbl val="0"/>
      </c:catAx>
      <c:valAx>
        <c:axId val="198209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 dirty="0"/>
                  <a:t>Number of Copies</a:t>
                </a:r>
              </a:p>
            </c:rich>
          </c:tx>
          <c:layout>
            <c:manualLayout>
              <c:xMode val="edge"/>
              <c:yMode val="edge"/>
              <c:x val="5.9379682694053956E-3"/>
              <c:y val="0.32846506215025006"/>
            </c:manualLayout>
          </c:layout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9817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5011563374758462"/>
          <c:y val="0.94313549249740014"/>
          <c:w val="0.33433202584201532"/>
          <c:h val="5.6864507502599908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SALES MIX PERCENTAGES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62917564454388"/>
          <c:y val="0.14322023383440707"/>
          <c:w val="0.68608780788577228"/>
          <c:h val="0.8345575439433706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'[Bookstore KPI.xls]Sheet2'!$B$33</c:f>
              <c:strCache>
                <c:ptCount val="1"/>
                <c:pt idx="0">
                  <c:v>New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'[Bookstore KPI.xls]Sheet2'!$A$36:$A$38</c:f>
              <c:strCache>
                <c:ptCount val="3"/>
                <c:pt idx="0">
                  <c:v>Grossmont 2010</c:v>
                </c:pt>
                <c:pt idx="1">
                  <c:v>Grossmont 2011</c:v>
                </c:pt>
                <c:pt idx="2">
                  <c:v>Grossmont 2012</c:v>
                </c:pt>
              </c:strCache>
            </c:strRef>
          </c:cat>
          <c:val>
            <c:numRef>
              <c:f>'[Bookstore KPI.xls]Sheet2'!$B$36:$B$38</c:f>
              <c:numCache>
                <c:formatCode>0.0%</c:formatCode>
                <c:ptCount val="3"/>
                <c:pt idx="0">
                  <c:v>0.70802743072342811</c:v>
                </c:pt>
                <c:pt idx="1">
                  <c:v>0.67672756742247309</c:v>
                </c:pt>
                <c:pt idx="2">
                  <c:v>0.65487636247023528</c:v>
                </c:pt>
              </c:numCache>
            </c:numRef>
          </c:val>
        </c:ser>
        <c:ser>
          <c:idx val="1"/>
          <c:order val="1"/>
          <c:tx>
            <c:strRef>
              <c:f>'[Bookstore KPI.xls]Sheet2'!$C$33</c:f>
              <c:strCache>
                <c:ptCount val="1"/>
                <c:pt idx="0">
                  <c:v>Used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'[Bookstore KPI.xls]Sheet2'!$A$36:$A$38</c:f>
              <c:strCache>
                <c:ptCount val="3"/>
                <c:pt idx="0">
                  <c:v>Grossmont 2010</c:v>
                </c:pt>
                <c:pt idx="1">
                  <c:v>Grossmont 2011</c:v>
                </c:pt>
                <c:pt idx="2">
                  <c:v>Grossmont 2012</c:v>
                </c:pt>
              </c:strCache>
            </c:strRef>
          </c:cat>
          <c:val>
            <c:numRef>
              <c:f>'[Bookstore KPI.xls]Sheet2'!$C$36:$C$38</c:f>
              <c:numCache>
                <c:formatCode>0.0%</c:formatCode>
                <c:ptCount val="3"/>
                <c:pt idx="0">
                  <c:v>0.29197256927657195</c:v>
                </c:pt>
                <c:pt idx="1">
                  <c:v>0.29062028611004265</c:v>
                </c:pt>
                <c:pt idx="2">
                  <c:v>0.25435265153988446</c:v>
                </c:pt>
              </c:numCache>
            </c:numRef>
          </c:val>
        </c:ser>
        <c:ser>
          <c:idx val="2"/>
          <c:order val="2"/>
          <c:tx>
            <c:strRef>
              <c:f>'[Bookstore KPI.xls]Sheet2'!$D$33</c:f>
              <c:strCache>
                <c:ptCount val="1"/>
                <c:pt idx="0">
                  <c:v>Rental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'[Bookstore KPI.xls]Sheet2'!$A$36:$A$38</c:f>
              <c:strCache>
                <c:ptCount val="3"/>
                <c:pt idx="0">
                  <c:v>Grossmont 2010</c:v>
                </c:pt>
                <c:pt idx="1">
                  <c:v>Grossmont 2011</c:v>
                </c:pt>
                <c:pt idx="2">
                  <c:v>Grossmont 2012</c:v>
                </c:pt>
              </c:strCache>
            </c:strRef>
          </c:cat>
          <c:val>
            <c:numRef>
              <c:f>'[Bookstore KPI.xls]Sheet2'!$D$36:$D$38</c:f>
              <c:numCache>
                <c:formatCode>0.0%</c:formatCode>
                <c:ptCount val="3"/>
                <c:pt idx="0">
                  <c:v>0</c:v>
                </c:pt>
                <c:pt idx="1">
                  <c:v>2.4810352721782804E-2</c:v>
                </c:pt>
                <c:pt idx="2">
                  <c:v>8.4887359692142117E-2</c:v>
                </c:pt>
              </c:numCache>
            </c:numRef>
          </c:val>
        </c:ser>
        <c:ser>
          <c:idx val="3"/>
          <c:order val="3"/>
          <c:tx>
            <c:strRef>
              <c:f>'[Bookstore KPI.xls]Sheet2'!$E$33</c:f>
              <c:strCache>
                <c:ptCount val="1"/>
                <c:pt idx="0">
                  <c:v>E-Book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7.0440250409543617E-2"/>
                  <c:y val="-2.0202020202020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842766060140106E-2"/>
                  <c:y val="-4.0404040404040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'[Bookstore KPI.xls]Sheet2'!$A$36:$A$38</c:f>
              <c:strCache>
                <c:ptCount val="3"/>
                <c:pt idx="0">
                  <c:v>Grossmont 2010</c:v>
                </c:pt>
                <c:pt idx="1">
                  <c:v>Grossmont 2011</c:v>
                </c:pt>
                <c:pt idx="2">
                  <c:v>Grossmont 2012</c:v>
                </c:pt>
              </c:strCache>
            </c:strRef>
          </c:cat>
          <c:val>
            <c:numRef>
              <c:f>'[Bookstore KPI.xls]Sheet2'!$E$36:$E$38</c:f>
              <c:numCache>
                <c:formatCode>0.0%</c:formatCode>
                <c:ptCount val="3"/>
                <c:pt idx="0">
                  <c:v>0</c:v>
                </c:pt>
                <c:pt idx="1">
                  <c:v>7.8417937457015106E-3</c:v>
                </c:pt>
                <c:pt idx="2">
                  <c:v>5.8836262977381235E-3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77672576"/>
        <c:axId val="177674112"/>
        <c:axId val="0"/>
      </c:bar3DChart>
      <c:catAx>
        <c:axId val="17767257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7674112"/>
        <c:crosses val="autoZero"/>
        <c:auto val="1"/>
        <c:lblAlgn val="ctr"/>
        <c:lblOffset val="100"/>
        <c:noMultiLvlLbl val="0"/>
      </c:catAx>
      <c:valAx>
        <c:axId val="17767411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7767257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7695360"/>
        <c:axId val="177701248"/>
        <c:axId val="0"/>
      </c:bar3DChart>
      <c:catAx>
        <c:axId val="17769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7701248"/>
        <c:crosses val="autoZero"/>
        <c:auto val="1"/>
        <c:lblAlgn val="ctr"/>
        <c:lblOffset val="100"/>
        <c:noMultiLvlLbl val="0"/>
      </c:catAx>
      <c:valAx>
        <c:axId val="1777012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</a:t>
                </a:r>
                <a:r>
                  <a:rPr lang="en-US" baseline="0" dirty="0"/>
                  <a:t> of C</a:t>
                </a:r>
                <a:r>
                  <a:rPr lang="en-US" dirty="0"/>
                  <a:t>opies</a:t>
                </a:r>
              </a:p>
            </c:rich>
          </c:tx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1776953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8958720"/>
        <c:axId val="178960256"/>
        <c:axId val="0"/>
      </c:bar3DChart>
      <c:catAx>
        <c:axId val="17895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960256"/>
        <c:crosses val="autoZero"/>
        <c:auto val="1"/>
        <c:lblAlgn val="ctr"/>
        <c:lblOffset val="100"/>
        <c:noMultiLvlLbl val="0"/>
      </c:catAx>
      <c:valAx>
        <c:axId val="178960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</a:t>
                </a:r>
                <a:r>
                  <a:rPr lang="en-US" baseline="0" dirty="0"/>
                  <a:t> of C</a:t>
                </a:r>
                <a:r>
                  <a:rPr lang="en-US" dirty="0"/>
                  <a:t>opies</a:t>
                </a:r>
              </a:p>
            </c:rich>
          </c:tx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1789587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'FTES Scenarios 8-2-12'!$A$68</c:f>
              <c:strCache>
                <c:ptCount val="1"/>
                <c:pt idx="0">
                  <c:v>2011-12 FTES Actuals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49E-3"/>
                  <c:y val="-3.3672391930733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866E-3"/>
                  <c:y val="-4.20904899134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296296296296294E-3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'FTES Scenarios 8-2-12'!$B$67:$D$67</c:f>
              <c:strCache>
                <c:ptCount val="3"/>
                <c:pt idx="0">
                  <c:v>Districtwide</c:v>
                </c:pt>
                <c:pt idx="1">
                  <c:v>Grossmont</c:v>
                </c:pt>
                <c:pt idx="2">
                  <c:v>Cuyamaca</c:v>
                </c:pt>
              </c:strCache>
            </c:strRef>
          </c:cat>
          <c:val>
            <c:numRef>
              <c:f>'FTES Scenarios 8-2-12'!$B$68:$D$68</c:f>
              <c:numCache>
                <c:formatCode>#,##0</c:formatCode>
                <c:ptCount val="3"/>
                <c:pt idx="0">
                  <c:v>17818.669999999998</c:v>
                </c:pt>
                <c:pt idx="1">
                  <c:v>12521.83</c:v>
                </c:pt>
                <c:pt idx="2">
                  <c:v>5296.84</c:v>
                </c:pt>
              </c:numCache>
            </c:numRef>
          </c:val>
        </c:ser>
        <c:ser>
          <c:idx val="1"/>
          <c:order val="1"/>
          <c:tx>
            <c:strRef>
              <c:f>'FTES Scenarios 8-2-12'!$A$69</c:f>
              <c:strCache>
                <c:ptCount val="1"/>
                <c:pt idx="0">
                  <c:v>2012-13 Adopted Budget FTES Goal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320987654321017E-2"/>
                  <c:y val="-4.48965225743118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15,867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20866141732283E-2"/>
                  <c:y val="-3.3672612878187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02469135802469E-2"/>
                  <c:y val="-3.0866359269839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'FTES Scenarios 8-2-12'!$B$67:$D$67</c:f>
              <c:strCache>
                <c:ptCount val="3"/>
                <c:pt idx="0">
                  <c:v>Districtwide</c:v>
                </c:pt>
                <c:pt idx="1">
                  <c:v>Grossmont</c:v>
                </c:pt>
                <c:pt idx="2">
                  <c:v>Cuyamaca</c:v>
                </c:pt>
              </c:strCache>
            </c:strRef>
          </c:cat>
          <c:val>
            <c:numRef>
              <c:f>'FTES Scenarios 8-2-12'!$B$69:$D$69</c:f>
              <c:numCache>
                <c:formatCode>#,##0</c:formatCode>
                <c:ptCount val="3"/>
                <c:pt idx="0">
                  <c:v>15867</c:v>
                </c:pt>
                <c:pt idx="1">
                  <c:v>11002</c:v>
                </c:pt>
                <c:pt idx="2">
                  <c:v>4865</c:v>
                </c:pt>
              </c:numCache>
            </c:numRef>
          </c:val>
        </c:ser>
        <c:ser>
          <c:idx val="2"/>
          <c:order val="2"/>
          <c:tx>
            <c:strRef>
              <c:f>'FTES Scenarios 8-2-12'!$A$70</c:f>
              <c:strCache>
                <c:ptCount val="1"/>
                <c:pt idx="0">
                  <c:v>2012-13 Prop 30Passage FTES Goal + restoration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209876543209874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753086419753084E-2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34567901234681E-2"/>
                  <c:y val="-3.9284457252522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'FTES Scenarios 8-2-12'!$B$67:$D$67</c:f>
              <c:strCache>
                <c:ptCount val="3"/>
                <c:pt idx="0">
                  <c:v>Districtwide</c:v>
                </c:pt>
                <c:pt idx="1">
                  <c:v>Grossmont</c:v>
                </c:pt>
                <c:pt idx="2">
                  <c:v>Cuyamaca</c:v>
                </c:pt>
              </c:strCache>
            </c:strRef>
          </c:cat>
          <c:val>
            <c:numRef>
              <c:f>'FTES Scenarios 8-2-12'!$B$70:$D$70</c:f>
              <c:numCache>
                <c:formatCode>#,##0</c:formatCode>
                <c:ptCount val="3"/>
                <c:pt idx="0">
                  <c:v>16967</c:v>
                </c:pt>
                <c:pt idx="1">
                  <c:v>11764.917800000001</c:v>
                </c:pt>
                <c:pt idx="2">
                  <c:v>5202.0821999999998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79200000"/>
        <c:axId val="179201536"/>
        <c:axId val="0"/>
      </c:bar3DChart>
      <c:catAx>
        <c:axId val="1792000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9201536"/>
        <c:crosses val="autoZero"/>
        <c:auto val="1"/>
        <c:lblAlgn val="ctr"/>
        <c:lblOffset val="100"/>
        <c:noMultiLvlLbl val="0"/>
      </c:catAx>
      <c:valAx>
        <c:axId val="17920153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792000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'FTES Scenarios 8-2-12'!$C$92</c:f>
              <c:strCache>
                <c:ptCount val="1"/>
                <c:pt idx="0">
                  <c:v>FTES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7E-2"/>
                  <c:y val="-5.331462055699527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54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61728395061727E-2"/>
                  <c:y val="-3.64784245916283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5,696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5.05085878961007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6,015</a:t>
                    </a:r>
                  </a:p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88E-2"/>
                  <c:y val="-4.77025552352062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11,765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'FTES Scenarios 8-2-12'!$B$93:$B$96</c:f>
              <c:strCache>
                <c:ptCount val="4"/>
                <c:pt idx="0">
                  <c:v>Summer</c:v>
                </c:pt>
                <c:pt idx="1">
                  <c:v>Fall (census proj.)</c:v>
                </c:pt>
                <c:pt idx="2">
                  <c:v>Spring Target FTES</c:v>
                </c:pt>
                <c:pt idx="3">
                  <c:v>Annual FTES Goal</c:v>
                </c:pt>
              </c:strCache>
            </c:strRef>
          </c:cat>
          <c:val>
            <c:numRef>
              <c:f>'FTES Scenarios 8-2-12'!$C$93:$C$96</c:f>
              <c:numCache>
                <c:formatCode>_(* #,##0.00_);_(* \(#,##0.00\);_(* "-"??_);_(@_)</c:formatCode>
                <c:ptCount val="4"/>
                <c:pt idx="0">
                  <c:v>54.13</c:v>
                </c:pt>
                <c:pt idx="1">
                  <c:v>5696.3000000000011</c:v>
                </c:pt>
                <c:pt idx="2">
                  <c:v>6014.5699999999988</c:v>
                </c:pt>
                <c:pt idx="3">
                  <c:v>11765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211456"/>
        <c:axId val="178213248"/>
        <c:axId val="0"/>
      </c:bar3DChart>
      <c:catAx>
        <c:axId val="178211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8213248"/>
        <c:crosses val="autoZero"/>
        <c:auto val="1"/>
        <c:lblAlgn val="ctr"/>
        <c:lblOffset val="100"/>
        <c:noMultiLvlLbl val="0"/>
      </c:catAx>
      <c:valAx>
        <c:axId val="178213248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82114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7D6C-198F-4762-AC8C-8C5BC052AE0B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86C3D-62EC-4778-A5D7-6F341FE81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A0B64-B218-4B0C-8C55-16A2A8E4F953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75DBB-1265-4175-BC6F-C66553F5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8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33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45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45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81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50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34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85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25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95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76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3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18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81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60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9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51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44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89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67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64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12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91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1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3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7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522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29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833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94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4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8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81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8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07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0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5DBB-1265-4175-BC6F-C66553F5D8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8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3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0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3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6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8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2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7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3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3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C-3FE4-4D64-86EE-B2D402544EA6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3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FBE6C-3FE4-4D64-86EE-B2D402544EA6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3277E-ABBE-4FA8-88E9-6974D379C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7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Administrative Services Program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Buildings and Grounds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0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B&amp;G Program Facilities Needs Identified by 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better support the college and its programs upgraded Building &amp; Grounds maintenance space is needed.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o improve safety and to increase the efficiency and  effectiveness of services increased campus storage space is required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-1219200"/>
            <a:ext cx="1524000" cy="2331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12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B&amp;G Program Equipment Needs Identified by 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better serve the campus community and ensure a safe environment a person lift is needed to service equipment and lights in the new multi-story buildings</a:t>
            </a:r>
          </a:p>
          <a:p>
            <a:r>
              <a:rPr lang="en-US" dirty="0"/>
              <a:t>T</a:t>
            </a:r>
            <a:r>
              <a:rPr lang="en-US" dirty="0" smtClean="0"/>
              <a:t>o improve the efficiency of physical and human resources testing and monitoring equipment for the various building systems and cafeteria equipment is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1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B&amp;G Services Goals Based on Program Review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and incorporate water savings technologies to campus water towers to conserve resources and reduce costs</a:t>
            </a:r>
          </a:p>
          <a:p>
            <a:r>
              <a:rPr lang="en-US" dirty="0" smtClean="0"/>
              <a:t>Update the Grounds and Maintenance websites to include contact information to improve communication</a:t>
            </a:r>
          </a:p>
          <a:p>
            <a:r>
              <a:rPr lang="en-US" dirty="0" smtClean="0"/>
              <a:t>Pursue appropriate staffing levels that will allow for proper maintenance of college facilities and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3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Administrative Services Program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6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28814"/>
              </p:ext>
            </p:extLst>
          </p:nvPr>
        </p:nvGraphicFramePr>
        <p:xfrm>
          <a:off x="609600" y="1905000"/>
          <a:ext cx="7772400" cy="3377565"/>
        </p:xfrm>
        <a:graphic>
          <a:graphicData uri="http://schemas.openxmlformats.org/drawingml/2006/table">
            <a:tbl>
              <a:tblPr/>
              <a:tblGrid>
                <a:gridCol w="4800600"/>
                <a:gridCol w="29718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Printing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Printing Operations Specialist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Printing Operations Technician, Sr.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Printing Operations Technician, Sr.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Printing Operations Technician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Printing Operations Assistant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Printing Operations Assistant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072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KPI’s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783456"/>
              </p:ext>
            </p:extLst>
          </p:nvPr>
        </p:nvGraphicFramePr>
        <p:xfrm>
          <a:off x="1143000" y="1524000"/>
          <a:ext cx="6629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0793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KPI’s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37919"/>
              </p:ext>
            </p:extLst>
          </p:nvPr>
        </p:nvGraphicFramePr>
        <p:xfrm>
          <a:off x="2266950" y="2057400"/>
          <a:ext cx="4610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207277"/>
              </p:ext>
            </p:extLst>
          </p:nvPr>
        </p:nvGraphicFramePr>
        <p:xfrm>
          <a:off x="990600" y="1524000"/>
          <a:ext cx="70865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3209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Department KPI’s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611057"/>
              </p:ext>
            </p:extLst>
          </p:nvPr>
        </p:nvGraphicFramePr>
        <p:xfrm>
          <a:off x="762000" y="1447800"/>
          <a:ext cx="7543800" cy="2589416"/>
        </p:xfrm>
        <a:graphic>
          <a:graphicData uri="http://schemas.openxmlformats.org/drawingml/2006/table">
            <a:tbl>
              <a:tblPr firstRow="1" firstCol="1" bandRow="1"/>
              <a:tblGrid>
                <a:gridCol w="3152051"/>
                <a:gridCol w="1494144"/>
                <a:gridCol w="1526005"/>
                <a:gridCol w="1371600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2009-10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2010-11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2011-12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8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/>
                          <a:ea typeface="Cambria"/>
                          <a:cs typeface="Arial"/>
                        </a:rPr>
                        <a:t>Printing</a:t>
                      </a:r>
                      <a:r>
                        <a:rPr lang="en-US" sz="1800" b="1" baseline="0" dirty="0" smtClean="0">
                          <a:effectLst/>
                          <a:latin typeface="Arial"/>
                          <a:ea typeface="Cambria"/>
                          <a:cs typeface="Arial"/>
                        </a:rPr>
                        <a:t> Supply Costs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$103,145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$119,152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$90,894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/>
                          <a:ea typeface="Cambria"/>
                          <a:cs typeface="Arial"/>
                        </a:rPr>
                        <a:t>Printing</a:t>
                      </a:r>
                      <a:r>
                        <a:rPr lang="en-US" sz="1800" b="1" baseline="0" dirty="0" smtClean="0">
                          <a:effectLst/>
                          <a:latin typeface="Arial"/>
                          <a:ea typeface="Cambria"/>
                          <a:cs typeface="Arial"/>
                        </a:rPr>
                        <a:t> Equipment  Rental and Lease Costs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     </a:t>
                      </a:r>
                      <a:r>
                        <a:rPr lang="en-US" sz="1800" b="1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$281,790 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      </a:t>
                      </a:r>
                      <a:r>
                        <a:rPr lang="en-US" sz="1800" b="1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$300,720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    </a:t>
                      </a:r>
                      <a:r>
                        <a:rPr lang="en-US" sz="1800" b="1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$90,894 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Reprint</a:t>
                      </a:r>
                      <a:r>
                        <a:rPr lang="en-US" sz="18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Percentage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Data Not Collected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0.043%       (5 of 11,538)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0.12%           (6 of 4,619)</a:t>
                      </a:r>
                      <a:endParaRPr lang="en-US" sz="18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398134"/>
              </p:ext>
            </p:extLst>
          </p:nvPr>
        </p:nvGraphicFramePr>
        <p:xfrm>
          <a:off x="685800" y="4800600"/>
          <a:ext cx="7696199" cy="780760"/>
        </p:xfrm>
        <a:graphic>
          <a:graphicData uri="http://schemas.openxmlformats.org/drawingml/2006/table">
            <a:tbl>
              <a:tblPr/>
              <a:tblGrid>
                <a:gridCol w="2538952"/>
                <a:gridCol w="1031449"/>
                <a:gridCol w="1031449"/>
                <a:gridCol w="1110792"/>
                <a:gridCol w="872765"/>
                <a:gridCol w="1110792"/>
              </a:tblGrid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2007-08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2008-09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2009-10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2010-11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2011-12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Number of </a:t>
                      </a:r>
                      <a:r>
                        <a:rPr lang="en-US" sz="1800" b="1" i="0" u="none" strike="noStrike" dirty="0" smtClean="0">
                          <a:effectLst/>
                          <a:latin typeface="Arial"/>
                        </a:rPr>
                        <a:t>Printing</a:t>
                      </a:r>
                      <a:r>
                        <a:rPr lang="en-US" sz="1800" b="1" i="0" u="none" strike="noStrike" baseline="0" dirty="0" smtClean="0">
                          <a:effectLst/>
                          <a:latin typeface="Arial"/>
                        </a:rPr>
                        <a:t> Employees 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5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Printing’s Faculty &amp; Staff </a:t>
            </a:r>
            <a:br>
              <a:rPr lang="en-US" dirty="0" smtClean="0"/>
            </a:br>
            <a:r>
              <a:rPr lang="en-US" dirty="0" smtClean="0"/>
              <a:t>Satisfaction Surveys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228664"/>
              </p:ext>
            </p:extLst>
          </p:nvPr>
        </p:nvGraphicFramePr>
        <p:xfrm>
          <a:off x="685800" y="1371600"/>
          <a:ext cx="77724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5181600"/>
                <a:gridCol w="2590800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2011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Courteousness of staff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99.1%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dissatisfied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Timeliness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of work processing and completion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98.6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dissatisfied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Quality of documents produced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98.6%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1.4%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dissatisfied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Knowledge of duplicating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processes and formatting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98.6% were satisfied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1.4% were neutral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0% were dissatisfied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322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Printing's Contributions to Institutional Improvements (outcomes)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Lowered contract costs and maximized effective use of resources by printing the Student Newspaper, Music Brochures and Class Schedules in-house(College Goal 3, 6, 7, 10 )</a:t>
            </a:r>
          </a:p>
          <a:p>
            <a:r>
              <a:rPr lang="en-US" dirty="0" smtClean="0"/>
              <a:t>Replaced Black and White copy with more environmentally friendly equipment, reducing costs (College Goal 6, 7)</a:t>
            </a:r>
          </a:p>
          <a:p>
            <a:r>
              <a:rPr lang="en-US" dirty="0" smtClean="0"/>
              <a:t>Filled vacant Printing Operations Specialist position providing appropriate leadership and support.  (College Goal 3, 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0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Administrative Services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Administrative </a:t>
            </a:r>
            <a:r>
              <a:rPr lang="en-US" dirty="0"/>
              <a:t>Services </a:t>
            </a:r>
            <a:r>
              <a:rPr lang="en-US" dirty="0" smtClean="0"/>
              <a:t>Division </a:t>
            </a:r>
            <a:r>
              <a:rPr lang="en-US" dirty="0"/>
              <a:t>is </a:t>
            </a:r>
            <a:r>
              <a:rPr lang="en-US" dirty="0" smtClean="0"/>
              <a:t>committed to providing an exceptional learning environment by providing </a:t>
            </a:r>
            <a:r>
              <a:rPr lang="en-US" dirty="0"/>
              <a:t>the highest quality support services in the most </a:t>
            </a:r>
            <a:r>
              <a:rPr lang="en-US" dirty="0" smtClean="0"/>
              <a:t>effective and cost efficient manner, with an emphasis on integrity, customer service and continuous improvement.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Printing’s Needs Identified by </a:t>
            </a:r>
            <a:br>
              <a:rPr lang="en-US" dirty="0" smtClean="0"/>
            </a:br>
            <a:r>
              <a:rPr lang="en-US" dirty="0" smtClean="0"/>
              <a:t>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o improve the efficient use of the printing department resources and lower contract costs,   a new digital press is needed to replace the obsolete multi-press. </a:t>
            </a:r>
          </a:p>
          <a:p>
            <a:r>
              <a:rPr lang="en-US" dirty="0"/>
              <a:t>T</a:t>
            </a:r>
            <a:r>
              <a:rPr lang="en-US" dirty="0" smtClean="0"/>
              <a:t>o support faculty needs throughout the workday the Printing Department needs to fill the vacant Printing Operations Assistant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2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Printing’s Goals Based on Program Review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Enhance and promote online job submission system to reduce paper job submission requests and reduce manual inputting of jobs by the Printing Department staff</a:t>
            </a:r>
          </a:p>
          <a:p>
            <a:r>
              <a:rPr lang="en-US" dirty="0" smtClean="0"/>
              <a:t>Complete cost analysis and investigate purchase of digital press to replace old multi-press 1250.</a:t>
            </a:r>
          </a:p>
          <a:p>
            <a:r>
              <a:rPr lang="en-US" dirty="0" smtClean="0"/>
              <a:t>Complete internal reprint analysis to identify areas for improvement</a:t>
            </a:r>
          </a:p>
          <a:p>
            <a:r>
              <a:rPr lang="en-US" dirty="0" smtClean="0"/>
              <a:t>Provide training to staff on new equipment operation, maintenance, and procedures</a:t>
            </a:r>
          </a:p>
          <a:p>
            <a:r>
              <a:rPr lang="en-US" dirty="0" smtClean="0"/>
              <a:t>Provide appropriate staffing levels based on funding 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93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Administrative Services Program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Bookstore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05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Bookstore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718857"/>
              </p:ext>
            </p:extLst>
          </p:nvPr>
        </p:nvGraphicFramePr>
        <p:xfrm>
          <a:off x="609600" y="1371600"/>
          <a:ext cx="7620000" cy="4118610"/>
        </p:xfrm>
        <a:graphic>
          <a:graphicData uri="http://schemas.openxmlformats.org/drawingml/2006/table">
            <a:tbl>
              <a:tblPr/>
              <a:tblGrid>
                <a:gridCol w="4572000"/>
                <a:gridCol w="3048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Bookstore Manager (B&amp;N’s)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Bookstore Supervisor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Department Lead - Shipping &amp; Receiving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Bookstore Purchasing Assistant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Bookstore Purchasing Assistant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Bookstore Purchasing Assistant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Account Clerk, Sr.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Bookseller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Bookseller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185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Bookstore KPI’s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373828"/>
              </p:ext>
            </p:extLst>
          </p:nvPr>
        </p:nvGraphicFramePr>
        <p:xfrm>
          <a:off x="685801" y="1752599"/>
          <a:ext cx="7772398" cy="3733801"/>
        </p:xfrm>
        <a:graphic>
          <a:graphicData uri="http://schemas.openxmlformats.org/drawingml/2006/table">
            <a:tbl>
              <a:tblPr/>
              <a:tblGrid>
                <a:gridCol w="1924891"/>
                <a:gridCol w="1581532"/>
                <a:gridCol w="1487889"/>
                <a:gridCol w="1529508"/>
                <a:gridCol w="1248578"/>
              </a:tblGrid>
              <a:tr h="8243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Began Offering Rentals in FY 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Number of Titles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Rental Titles Avail.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Percent of Rental titles Avail.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FY 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GROSSMONT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2,369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FY 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GROSSMONT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2,519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788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31.3%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73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5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Began Offering E-books in FY 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Number of Titles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Titles with E-Book Avail.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Percent of E-Book titles Avail.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FY 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GROSSMONT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2,369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26.2%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FY 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GROSSMONT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2,519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38.3%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65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MIX PERCENTAGE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600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Bookstore’s KPI’s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535268"/>
              </p:ext>
            </p:extLst>
          </p:nvPr>
        </p:nvGraphicFramePr>
        <p:xfrm>
          <a:off x="2266950" y="2057400"/>
          <a:ext cx="4610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535268"/>
              </p:ext>
            </p:extLst>
          </p:nvPr>
        </p:nvGraphicFramePr>
        <p:xfrm>
          <a:off x="2286000" y="2057400"/>
          <a:ext cx="4610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71663"/>
            <a:ext cx="6553199" cy="43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358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Bookstore’s KPI’s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76424"/>
            <a:ext cx="71628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238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Bookstore’s Faculty &amp; Staff </a:t>
            </a:r>
            <a:br>
              <a:rPr lang="en-US" dirty="0" smtClean="0"/>
            </a:br>
            <a:r>
              <a:rPr lang="en-US" dirty="0" smtClean="0"/>
              <a:t>Satisfaction Surveys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066755"/>
              </p:ext>
            </p:extLst>
          </p:nvPr>
        </p:nvGraphicFramePr>
        <p:xfrm>
          <a:off x="685800" y="1371600"/>
          <a:ext cx="77724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5181600"/>
                <a:gridCol w="2590800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2011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Courteousness of staff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91.6%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7.5%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dissatisfied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Staff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knowledge of textbook selections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91.2%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7.2%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1.9%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dissatisfied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Staff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knowledge of product information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90.3%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7.9%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1.6%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dissatisfied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Cleanliness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of store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92.7% were satisfied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7.3% were neutral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0% were dissatisfied</a:t>
                      </a:r>
                      <a:endParaRPr lang="en-US" sz="2000" b="1" dirty="0" smtClean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830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Bookstore’s Student </a:t>
            </a:r>
            <a:br>
              <a:rPr lang="en-US" dirty="0" smtClean="0"/>
            </a:br>
            <a:r>
              <a:rPr lang="en-US" dirty="0" smtClean="0"/>
              <a:t>Satisfaction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533795"/>
              </p:ext>
            </p:extLst>
          </p:nvPr>
        </p:nvGraphicFramePr>
        <p:xfrm>
          <a:off x="1066798" y="1676400"/>
          <a:ext cx="6934201" cy="4038599"/>
        </p:xfrm>
        <a:graphic>
          <a:graphicData uri="http://schemas.openxmlformats.org/drawingml/2006/table">
            <a:tbl>
              <a:tblPr firstRow="1" firstCol="1" bandRow="1"/>
              <a:tblGrid>
                <a:gridCol w="3604217"/>
                <a:gridCol w="1567051"/>
                <a:gridCol w="1762933"/>
              </a:tblGrid>
              <a:tr h="5509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2011</a:t>
                      </a:r>
                      <a:endParaRPr lang="en-US" sz="14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2010</a:t>
                      </a:r>
                      <a:endParaRPr lang="en-US" sz="14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Courteousness of staff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94.0%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93.9%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Staff knowledge of textbooks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selections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96.4%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96.2%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Staff knowledge of product</a:t>
                      </a:r>
                      <a:r>
                        <a:rPr lang="en-US" sz="2000" b="1" baseline="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 information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95.8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95.7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Cleanliness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 of store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98.3%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97.6%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69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Buildings &amp; Grounds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departments are included in the Buildings and Grounds Services</a:t>
            </a:r>
          </a:p>
          <a:p>
            <a:pPr lvl="1"/>
            <a:r>
              <a:rPr lang="en-US" dirty="0" smtClean="0"/>
              <a:t>Ground Maintenance Crew </a:t>
            </a:r>
          </a:p>
          <a:p>
            <a:pPr lvl="2"/>
            <a:r>
              <a:rPr lang="en-US" dirty="0" smtClean="0"/>
              <a:t>Currently has 4 staff members</a:t>
            </a:r>
          </a:p>
          <a:p>
            <a:pPr lvl="1"/>
            <a:r>
              <a:rPr lang="en-US" dirty="0" smtClean="0"/>
              <a:t>College Maintenance</a:t>
            </a:r>
          </a:p>
          <a:p>
            <a:pPr lvl="2"/>
            <a:r>
              <a:rPr lang="en-US" dirty="0" smtClean="0"/>
              <a:t>Currently has 4 staff members</a:t>
            </a:r>
          </a:p>
          <a:p>
            <a:pPr lvl="1"/>
            <a:r>
              <a:rPr lang="en-US" dirty="0" smtClean="0"/>
              <a:t>Athletic Maintenance</a:t>
            </a:r>
          </a:p>
          <a:p>
            <a:pPr lvl="2"/>
            <a:r>
              <a:rPr lang="en-US" dirty="0" smtClean="0"/>
              <a:t>Currently has 2 staff members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21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Bookstore’s Contributions to Institutional Improvements (outcomes)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Installed 3 additional registers to increase efficiency and shorten the wait times for students(College Goal 2)</a:t>
            </a:r>
          </a:p>
          <a:p>
            <a:r>
              <a:rPr lang="en-US" dirty="0" smtClean="0"/>
              <a:t>Increased textbook rental program and increased the number of sections with rental textbooks available providing lower cost options for students(College Goal 1, 3, 4, 5, 6, )</a:t>
            </a:r>
          </a:p>
          <a:p>
            <a:r>
              <a:rPr lang="en-US" dirty="0" smtClean="0"/>
              <a:t>Cross trained bookstore staff allowing the bookstore to provide efficient service to students and cover staffing shortages (College Goal 3, 6, 11)</a:t>
            </a:r>
          </a:p>
          <a:p>
            <a:r>
              <a:rPr lang="en-US" dirty="0" smtClean="0"/>
              <a:t>Updated point of sales software providing additional functionality and improved processing of student financial aid orders. (College Goal 1, 2, 3, 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26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Bookstore Program Needs Identified by 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o provide more effective, efficient service to the college, the bookstore needs to redesign the sales floor layout and replace rack and display systems. 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provide more effective, efficient service to the college, the bookstore </a:t>
            </a:r>
            <a:r>
              <a:rPr lang="en-US" dirty="0" smtClean="0"/>
              <a:t>needs to fill the Bookstore Supervisor and Book Purchasing Assistant positions.</a:t>
            </a:r>
          </a:p>
          <a:p>
            <a:r>
              <a:rPr lang="en-US" dirty="0"/>
              <a:t>T</a:t>
            </a:r>
            <a:r>
              <a:rPr lang="en-US" dirty="0" smtClean="0"/>
              <a:t>o provide more cost effective book choices to students, the bookstore needs to improve the timeliness of faculty textbook adoption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46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Bookstore’s Goals Based on Program Review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Explore and implement strategies to reduce instructional materials costs to students</a:t>
            </a:r>
          </a:p>
          <a:p>
            <a:r>
              <a:rPr lang="en-US" dirty="0" smtClean="0"/>
              <a:t>Increase textbook adoption response rate from faculty by 5% from 2012-13 levels.</a:t>
            </a:r>
          </a:p>
          <a:p>
            <a:r>
              <a:rPr lang="en-US" dirty="0" smtClean="0"/>
              <a:t>Pursue appropriate staffing levels that will allow for the provision of efficient and effective service to the college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95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Planning &amp; Resource Council </a:t>
            </a:r>
          </a:p>
          <a:p>
            <a:r>
              <a:rPr lang="en-US" dirty="0" smtClean="0"/>
              <a:t>11-15-2012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68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Prop 30 Passing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 in FTES by 1,100</a:t>
            </a:r>
          </a:p>
          <a:p>
            <a:pPr lvl="1"/>
            <a:r>
              <a:rPr lang="en-US" dirty="0" smtClean="0"/>
              <a:t>Grossmont increase by 763 FTES</a:t>
            </a:r>
          </a:p>
          <a:p>
            <a:r>
              <a:rPr lang="en-US" dirty="0"/>
              <a:t>Recognize additional Revenue</a:t>
            </a:r>
          </a:p>
          <a:p>
            <a:pPr lvl="1"/>
            <a:r>
              <a:rPr lang="en-US" dirty="0"/>
              <a:t>$5.6 million held in case prop 30 failed</a:t>
            </a:r>
          </a:p>
          <a:p>
            <a:pPr lvl="1"/>
            <a:r>
              <a:rPr lang="en-US" dirty="0"/>
              <a:t>$700,000 FTES </a:t>
            </a:r>
            <a:r>
              <a:rPr lang="en-US" dirty="0" smtClean="0"/>
              <a:t>Restoration</a:t>
            </a:r>
            <a:endParaRPr lang="en-US" dirty="0"/>
          </a:p>
          <a:p>
            <a:r>
              <a:rPr lang="en-US" dirty="0" smtClean="0"/>
              <a:t>Budget 4% Deficit as in past years</a:t>
            </a:r>
          </a:p>
          <a:p>
            <a:pPr lvl="1"/>
            <a:r>
              <a:rPr lang="en-US" dirty="0" smtClean="0"/>
              <a:t>Approx. $3.4 million</a:t>
            </a:r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eaves approx. $2.9 million to flow through formula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6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FTES Goal Changes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4020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576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FTES Goal Per Semester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9257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8159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Communication with public	</a:t>
            </a:r>
          </a:p>
          <a:p>
            <a:pPr lvl="1"/>
            <a:r>
              <a:rPr lang="en-US" dirty="0" smtClean="0"/>
              <a:t>This did not cure all our problems, we are still on life support</a:t>
            </a:r>
            <a:endParaRPr lang="en-US" dirty="0"/>
          </a:p>
          <a:p>
            <a:r>
              <a:rPr lang="en-US" dirty="0" smtClean="0"/>
              <a:t>Cash Flow</a:t>
            </a:r>
          </a:p>
          <a:p>
            <a:pPr lvl="1"/>
            <a:r>
              <a:rPr lang="en-US" dirty="0" smtClean="0"/>
              <a:t>Large amount deferred until June</a:t>
            </a:r>
          </a:p>
          <a:p>
            <a:pPr lvl="1"/>
            <a:r>
              <a:rPr lang="en-US" dirty="0" smtClean="0"/>
              <a:t>Will require continued borrowing</a:t>
            </a:r>
            <a:endParaRPr lang="en-US" dirty="0"/>
          </a:p>
          <a:p>
            <a:r>
              <a:rPr lang="en-US" dirty="0" smtClean="0"/>
              <a:t>EPA Fund</a:t>
            </a:r>
          </a:p>
          <a:p>
            <a:pPr lvl="1"/>
            <a:r>
              <a:rPr lang="en-US" dirty="0" smtClean="0"/>
              <a:t>Requires Prop 30 funds be reported separately and audited. Board to report use in open session</a:t>
            </a:r>
          </a:p>
          <a:p>
            <a:pPr lvl="1"/>
            <a:r>
              <a:rPr lang="en-US" dirty="0" smtClean="0"/>
              <a:t>State still finalizing how to report, audit, and decide what constitutes administrative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0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Grounds &amp; Maintenance Positions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26350"/>
              </p:ext>
            </p:extLst>
          </p:nvPr>
        </p:nvGraphicFramePr>
        <p:xfrm>
          <a:off x="609600" y="1676400"/>
          <a:ext cx="7543800" cy="4560570"/>
        </p:xfrm>
        <a:graphic>
          <a:graphicData uri="http://schemas.openxmlformats.org/drawingml/2006/table">
            <a:tbl>
              <a:tblPr/>
              <a:tblGrid>
                <a:gridCol w="4572000"/>
                <a:gridCol w="29718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Athletic Field Assistant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Athletic Field Maintenance Worker, Sr.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Athletic Maintenance Lead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Maintenance Worker, Sr.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Maintenance Worker, Sr.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Maintenance Worker, Sr.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Maintenance Worker, Sr.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Maintenance Worker, Sr.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Maintenance Worker, Sr.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Maintenance Worker, Sr. HVACR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Maintenance Worker, Sr. HVACR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Grounds &amp; Maintenance Supervisor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Grounds Maintenance Lead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Grounds Maintenance Worker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Filled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Grounds Maintenance Worker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Grounds Maintenance Worker, Sr.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Vacant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Grounds Maintenance Worker, Sr.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33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Buildings and Grounds KPI’s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13"/>
            <a:ext cx="6705600" cy="3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Buildings and Grounds KPI’s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55595"/>
              </p:ext>
            </p:extLst>
          </p:nvPr>
        </p:nvGraphicFramePr>
        <p:xfrm>
          <a:off x="762000" y="1447800"/>
          <a:ext cx="7467600" cy="3124200"/>
        </p:xfrm>
        <a:graphic>
          <a:graphicData uri="http://schemas.openxmlformats.org/drawingml/2006/table">
            <a:tbl>
              <a:tblPr firstRow="1" firstCol="1" bandRow="1"/>
              <a:tblGrid>
                <a:gridCol w="3152051"/>
                <a:gridCol w="1494144"/>
                <a:gridCol w="1403684"/>
                <a:gridCol w="1417721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2009-10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2010-11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2011-12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8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Maintenance &amp; Operations Expenditures per GSF (less parking structure)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$5.51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$5.21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$5.29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Building area  maintained per Maintenance Worker by Gross Square Feet (less parking structure)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     84,614.00 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      96,477.83 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    96,477.83 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Number of Acres maintained per Grounds Worker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           18.75 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            18.75 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          22.50 </a:t>
                      </a:r>
                      <a:endParaRPr lang="en-US" sz="16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24730"/>
              </p:ext>
            </p:extLst>
          </p:nvPr>
        </p:nvGraphicFramePr>
        <p:xfrm>
          <a:off x="685800" y="5410200"/>
          <a:ext cx="7696199" cy="881580"/>
        </p:xfrm>
        <a:graphic>
          <a:graphicData uri="http://schemas.openxmlformats.org/drawingml/2006/table">
            <a:tbl>
              <a:tblPr/>
              <a:tblGrid>
                <a:gridCol w="2538952"/>
                <a:gridCol w="1031449"/>
                <a:gridCol w="1031449"/>
                <a:gridCol w="1110792"/>
                <a:gridCol w="872765"/>
                <a:gridCol w="1110792"/>
              </a:tblGrid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2007-08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2008-09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2009-10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2010-11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2011-12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Number of Maintenance Workers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Number of Grounds Workers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8.2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8.2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7.2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7.2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6.0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91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B&amp;G’s Faculty &amp; Staff </a:t>
            </a:r>
            <a:br>
              <a:rPr lang="en-US" dirty="0" smtClean="0"/>
            </a:br>
            <a:r>
              <a:rPr lang="en-US" dirty="0" smtClean="0"/>
              <a:t>Satisfaction Surveys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07068"/>
              </p:ext>
            </p:extLst>
          </p:nvPr>
        </p:nvGraphicFramePr>
        <p:xfrm>
          <a:off x="685800" y="1371600"/>
          <a:ext cx="7086600" cy="4285517"/>
        </p:xfrm>
        <a:graphic>
          <a:graphicData uri="http://schemas.openxmlformats.org/drawingml/2006/table">
            <a:tbl>
              <a:tblPr firstRow="1" firstCol="1" bandRow="1"/>
              <a:tblGrid>
                <a:gridCol w="4572000"/>
                <a:gridCol w="2514600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2011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care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 maintenance of the college landscape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91.2%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4.8% 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4% were dissatisfied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Timeliness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classroom repair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76.6%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13.8% 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9.6% were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dissatisfied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quality of renovation and remodel projects performed by the maintenance department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81%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16.1% were neutral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1.7% were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dissatisfied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80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B&amp;G’s Student </a:t>
            </a:r>
            <a:br>
              <a:rPr lang="en-US" dirty="0" smtClean="0"/>
            </a:br>
            <a:r>
              <a:rPr lang="en-US" dirty="0" smtClean="0"/>
              <a:t>Satisfaction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686915"/>
              </p:ext>
            </p:extLst>
          </p:nvPr>
        </p:nvGraphicFramePr>
        <p:xfrm>
          <a:off x="1066798" y="1676400"/>
          <a:ext cx="6934201" cy="4038599"/>
        </p:xfrm>
        <a:graphic>
          <a:graphicData uri="http://schemas.openxmlformats.org/drawingml/2006/table">
            <a:tbl>
              <a:tblPr firstRow="1" firstCol="1" bandRow="1"/>
              <a:tblGrid>
                <a:gridCol w="3604217"/>
                <a:gridCol w="1567051"/>
                <a:gridCol w="1762933"/>
              </a:tblGrid>
              <a:tr h="5509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2011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2010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maintenance and overall condition of the athletic facilities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95.4%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95.2%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care and maintenance of the college landscape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96.2%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97.3%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timeliness of classroom repair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93.8%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91.7%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ability of the new buildings and labs to meet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educational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needs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95.1%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95.5% were satisfied</a:t>
                      </a:r>
                      <a:endParaRPr lang="en-US" sz="200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86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B&amp;G’s Contributions to Institutional Improvements (outcomes)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Defensible space project, increased fire safety and protection of the educational environment (College Goal 2, 3, 4)</a:t>
            </a:r>
          </a:p>
          <a:p>
            <a:r>
              <a:rPr lang="en-US" dirty="0"/>
              <a:t>C</a:t>
            </a:r>
            <a:r>
              <a:rPr lang="en-US" dirty="0" smtClean="0"/>
              <a:t>ompletion of the CalSense irrigation control system reduced water costs to the college (College Goal 3, 6, 8)</a:t>
            </a:r>
          </a:p>
          <a:p>
            <a:r>
              <a:rPr lang="en-US" dirty="0"/>
              <a:t>D</a:t>
            </a:r>
            <a:r>
              <a:rPr lang="en-US" dirty="0" smtClean="0"/>
              <a:t>evelopment of the Landscape Educational Gardens, created additional educational opportunities for students (College Goal 3, 6, 7, 8, 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1663</Words>
  <Application>Microsoft Office PowerPoint</Application>
  <PresentationFormat>On-screen Show (4:3)</PresentationFormat>
  <Paragraphs>392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Administrative Services Program Review</vt:lpstr>
      <vt:lpstr>Administrative Services Mission Statement</vt:lpstr>
      <vt:lpstr>Buildings &amp; Grounds Services</vt:lpstr>
      <vt:lpstr>Grounds &amp; Maintenance Positions</vt:lpstr>
      <vt:lpstr>Buildings and Grounds KPI’s</vt:lpstr>
      <vt:lpstr>Buildings and Grounds KPI’s</vt:lpstr>
      <vt:lpstr>B&amp;G’s Faculty &amp; Staff  Satisfaction Surveys</vt:lpstr>
      <vt:lpstr>B&amp;G’s Student  Satisfaction Surveys</vt:lpstr>
      <vt:lpstr>B&amp;G’s Contributions to Institutional Improvements (outcomes)</vt:lpstr>
      <vt:lpstr>B&amp;G Program Facilities Needs Identified by Program Review</vt:lpstr>
      <vt:lpstr>B&amp;G Program Equipment Needs Identified by Program Review</vt:lpstr>
      <vt:lpstr>B&amp;G Services Goals Based on Program Review Analysis</vt:lpstr>
      <vt:lpstr>Administrative Services Program Review</vt:lpstr>
      <vt:lpstr>Printing Positions</vt:lpstr>
      <vt:lpstr>Printing KPI’s</vt:lpstr>
      <vt:lpstr>Printing KPI’s</vt:lpstr>
      <vt:lpstr>Printing Department KPI’s</vt:lpstr>
      <vt:lpstr>Printing’s Faculty &amp; Staff  Satisfaction Surveys</vt:lpstr>
      <vt:lpstr>Printing's Contributions to Institutional Improvements (outcomes)</vt:lpstr>
      <vt:lpstr>Printing’s Needs Identified by  Program Review</vt:lpstr>
      <vt:lpstr>Printing’s Goals Based on Program Review Analysis</vt:lpstr>
      <vt:lpstr>Administrative Services Program Review</vt:lpstr>
      <vt:lpstr>Bookstore Positions</vt:lpstr>
      <vt:lpstr>Bookstore KPI’s</vt:lpstr>
      <vt:lpstr>SALES MIX PERCENTAGE</vt:lpstr>
      <vt:lpstr>Bookstore’s KPI’s</vt:lpstr>
      <vt:lpstr>Bookstore’s KPI’s</vt:lpstr>
      <vt:lpstr>Bookstore’s Faculty &amp; Staff  Satisfaction Surveys</vt:lpstr>
      <vt:lpstr>Bookstore’s Student  Satisfaction Surveys</vt:lpstr>
      <vt:lpstr>Bookstore’s Contributions to Institutional Improvements (outcomes)</vt:lpstr>
      <vt:lpstr>Bookstore Program Needs Identified by Program Review</vt:lpstr>
      <vt:lpstr>Bookstore’s Goals Based on Program Review Analysis</vt:lpstr>
      <vt:lpstr>Budget Update</vt:lpstr>
      <vt:lpstr>Impacts of Prop 30 Passing</vt:lpstr>
      <vt:lpstr>FTES Goal Changes</vt:lpstr>
      <vt:lpstr>Annual FTES Goal Per Semester</vt:lpstr>
      <vt:lpstr>Budget Problems</vt:lpstr>
    </vt:vector>
  </TitlesOfParts>
  <Company>Grossmont-Cuyamaca Community College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Services Program Review</dc:title>
  <dc:creator>GCCCD</dc:creator>
  <cp:lastModifiedBy>Patty.Sparks</cp:lastModifiedBy>
  <cp:revision>49</cp:revision>
  <cp:lastPrinted>2012-11-06T22:56:08Z</cp:lastPrinted>
  <dcterms:created xsi:type="dcterms:W3CDTF">2012-11-02T16:46:11Z</dcterms:created>
  <dcterms:modified xsi:type="dcterms:W3CDTF">2012-11-20T01:00:58Z</dcterms:modified>
</cp:coreProperties>
</file>